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8" r:id="rId2"/>
    <p:sldId id="256" r:id="rId3"/>
    <p:sldId id="326" r:id="rId4"/>
    <p:sldId id="317" r:id="rId5"/>
    <p:sldId id="318" r:id="rId6"/>
    <p:sldId id="319" r:id="rId7"/>
    <p:sldId id="320" r:id="rId8"/>
    <p:sldId id="298" r:id="rId9"/>
    <p:sldId id="324" r:id="rId10"/>
    <p:sldId id="322" r:id="rId11"/>
    <p:sldId id="321" r:id="rId12"/>
    <p:sldId id="323" r:id="rId13"/>
    <p:sldId id="325" r:id="rId14"/>
    <p:sldId id="329" r:id="rId15"/>
    <p:sldId id="328" r:id="rId16"/>
    <p:sldId id="300" r:id="rId17"/>
    <p:sldId id="315" r:id="rId18"/>
    <p:sldId id="31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1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9" autoAdjust="0"/>
    <p:restoredTop sz="98324" autoAdjust="0"/>
  </p:normalViewPr>
  <p:slideViewPr>
    <p:cSldViewPr>
      <p:cViewPr>
        <p:scale>
          <a:sx n="85" d="100"/>
          <a:sy n="85" d="100"/>
        </p:scale>
        <p:origin x="-4284" y="-17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0C0B22-1C44-4ABE-BD06-42ADD8046419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1387E5-AD23-4C4C-8844-A99BB6E92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6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0B1C6-151C-496F-9563-A59A3CF73A57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fld id="{BED3BD9F-7E37-44AD-9B7D-3D0B5E48462E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fld id="{89C21DBF-401C-426C-8667-E2A6A28FEB40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5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fld id="{14315B9C-E75F-4CBB-A641-248EF392CFD8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fld id="{8C661C02-D4D1-420F-9235-A4E394AD12B3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7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fld id="{BFC8A6B1-8A4E-4052-8326-44735FA31A54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9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fld id="{F5F3585F-F69A-4923-831C-8A5A8373310D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10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fld id="{5FFF7ECB-E53A-4F7E-BF89-3639BB1AED42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12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fld id="{EF19A2D9-556F-4C65-B73C-4ACE60A98609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14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77DD-30B7-4CCA-B84F-DBA8FD556747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5094442-D714-40B3-B433-C58863F15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78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CC81-7BC6-4454-AF92-2B0EAA82E333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3A2C4-8161-4870-8A8A-BB8511173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18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E0677-2F14-4E73-90D1-1A0092BD9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A8ED-7875-45C8-B19D-A4B90041C3D9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41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B9B3-3A18-444D-B684-A67E69660218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0DCCC-FF13-452D-B289-9F4A85223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02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458C-C499-42F9-A774-787967E25EBB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19C7F8-A753-4366-B53D-F9C184622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7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2984F-99DE-4F52-8FDE-869C10EABB93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5A606-79B2-48D6-98BC-A5EB4C3B5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31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B212-E9FE-41C8-B01A-E7BFF3038FE6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D115E44-02B9-4D47-A9C2-589C64EE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90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E1EC3-FBE0-45FE-A80B-CF8A4D268418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AD570-2F58-4CA5-9164-33D2E61A3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1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60FB-AC8B-4A25-9C87-18CFB93143F2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F7DEC1-0F5F-4680-9BA6-0EE07BB61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6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C293E53-90EE-42C5-A7CC-E91B7FD68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65EF-4FDC-4E24-B4CE-F568A1597281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1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DA59D-B470-47D5-B61D-BEAB082F5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58B5-414B-4F14-9276-145B0F1765D0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6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AC7A9-7088-49F8-BD2C-0017D17EE90F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F51AC9-7D95-4C98-AFA8-48176627D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00391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391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391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391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391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00391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00391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00391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00391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004221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sapubs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society.org/meetings/2015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society.org/geocorp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hyperlink" Target="https://www.geosociety.org/GSA/Education_Careers/Grants_Scholarships/otf/GSA/OTF/Home.asp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gsaservice@geosociety.or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asa.gov/images/content/63695main_Amazon-River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2400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2400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2400" dirty="0" smtClean="0"/>
          </a:p>
          <a:p>
            <a:pPr marL="0" indent="0" algn="ctr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4800" dirty="0" smtClean="0">
                <a:latin typeface="Times New Roman" pitchFamily="18" charset="0"/>
                <a:cs typeface="Times New Roman" pitchFamily="18" charset="0"/>
              </a:rPr>
              <a:t>A Great Place </a:t>
            </a:r>
          </a:p>
          <a:p>
            <a:pPr marL="0" indent="0" algn="ctr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en-US" sz="4800" dirty="0" smtClean="0">
                <a:latin typeface="Times New Roman" pitchFamily="18" charset="0"/>
                <a:cs typeface="Times New Roman" pitchFamily="18" charset="0"/>
              </a:rPr>
              <a:t>for Students</a:t>
            </a:r>
            <a:endParaRPr lang="en-US" altLang="en-US" sz="2800" dirty="0" smtClean="0">
              <a:latin typeface="+mj-lt"/>
              <a:cs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en-US" altLang="en-US" sz="2800" dirty="0">
              <a:latin typeface="+mj-lt"/>
              <a:cs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altLang="en-US" sz="2800" dirty="0" smtClean="0">
                <a:latin typeface="+mj-lt"/>
                <a:cs typeface="Times New Roman" pitchFamily="18" charset="0"/>
              </a:rPr>
              <a:t>Science  </a:t>
            </a:r>
            <a:r>
              <a:rPr lang="en-US" sz="1600" dirty="0" smtClean="0">
                <a:latin typeface="Wingdings" panose="05000000000000000000" pitchFamily="2" charset="2"/>
              </a:rPr>
              <a:t>n </a:t>
            </a:r>
            <a:r>
              <a:rPr lang="en-US" sz="1600" dirty="0" smtClean="0">
                <a:latin typeface="+mj-lt"/>
              </a:rPr>
              <a:t> </a:t>
            </a:r>
            <a:r>
              <a:rPr lang="en-US" altLang="en-US" sz="2800" dirty="0" smtClean="0">
                <a:latin typeface="+mj-lt"/>
                <a:cs typeface="Times New Roman" pitchFamily="18" charset="0"/>
              </a:rPr>
              <a:t>Stewardship  </a:t>
            </a:r>
            <a:r>
              <a:rPr lang="en-US" sz="1600" dirty="0" smtClean="0">
                <a:latin typeface="Wingdings" panose="05000000000000000000" pitchFamily="2" charset="2"/>
              </a:rPr>
              <a:t>n</a:t>
            </a:r>
            <a:r>
              <a:rPr lang="en-US" sz="1600" dirty="0" smtClean="0">
                <a:latin typeface="+mj-lt"/>
              </a:rPr>
              <a:t>  </a:t>
            </a:r>
            <a:r>
              <a:rPr lang="en-US" altLang="en-US" sz="2800" dirty="0" smtClean="0">
                <a:latin typeface="+mj-lt"/>
                <a:cs typeface="Times New Roman" pitchFamily="18" charset="0"/>
              </a:rPr>
              <a:t>Service</a:t>
            </a:r>
            <a:endParaRPr lang="en-US" altLang="en-US" sz="2300" dirty="0" smtClean="0">
              <a:latin typeface="+mj-lt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Wingdings 2" pitchFamily="18" charset="2"/>
              <a:buNone/>
              <a:defRPr/>
            </a:pPr>
            <a:r>
              <a:rPr lang="en-US" altLang="en-US" sz="2300" dirty="0" smtClean="0">
                <a:latin typeface="+mj-lt"/>
                <a:cs typeface="Times New Roman" pitchFamily="18" charset="0"/>
              </a:rPr>
              <a:t>2019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dirty="0" smtClean="0"/>
          </a:p>
        </p:txBody>
      </p:sp>
      <p:pic>
        <p:nvPicPr>
          <p:cNvPr id="13315" name="Picture 2" descr="C:\Users\jsamuel\Downloads\GSA_logo3R_cmyk (1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397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samuel\Downloads\GSA_logo1R_cmyk (2)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5588"/>
            <a:ext cx="3352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834063" y="5562600"/>
            <a:ext cx="3005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914400" y="1752600"/>
            <a:ext cx="73914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dirty="0" smtClean="0">
                <a:solidFill>
                  <a:schemeClr val="tx2"/>
                </a:solidFill>
              </a:rPr>
              <a:t>How is GSA supporting students?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With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sz="2000" dirty="0" smtClean="0"/>
              <a:t> 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Easy, affordable access to published leading-edge research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Funding for their own research and fieldwork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Opportunities to develop skills in presenting scientific information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Career-building resources and experiences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Ways to make a difference!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Here’s What GSA Offers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486884"/>
            <a:ext cx="1558925" cy="202418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573088"/>
            <a:ext cx="8229600" cy="5699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00391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391C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391C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391C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391C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00391C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00391C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00391C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00391C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PUBLICATIONS</a:t>
            </a:r>
            <a:endParaRPr lang="en-US" sz="3200" b="1" i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1316038" y="2333625"/>
            <a:ext cx="2667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822325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indent="0" eaLnBrk="1" hangingPunct="1">
              <a:spcAft>
                <a:spcPct val="40000"/>
              </a:spcAft>
              <a:buFont typeface="Wingdings 2" pitchFamily="18" charset="2"/>
              <a:buNone/>
              <a:defRPr/>
            </a:pPr>
            <a:r>
              <a:rPr lang="en-US" altLang="en-US" sz="2800" i="1" dirty="0" smtClean="0">
                <a:solidFill>
                  <a:schemeClr val="tx2"/>
                </a:solidFill>
              </a:rPr>
              <a:t>Geology </a:t>
            </a:r>
          </a:p>
          <a:p>
            <a:pPr marL="0" indent="0" eaLnBrk="1" hangingPunct="1">
              <a:spcAft>
                <a:spcPct val="40000"/>
              </a:spcAft>
              <a:buFont typeface="Wingdings 2" pitchFamily="18" charset="2"/>
              <a:buNone/>
              <a:defRPr/>
            </a:pPr>
            <a:r>
              <a:rPr lang="en-US" altLang="en-US" sz="2800" i="1" dirty="0" smtClean="0">
                <a:solidFill>
                  <a:schemeClr val="tx2"/>
                </a:solidFill>
              </a:rPr>
              <a:t>GSA Bulletin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en-US" sz="2800" i="1" dirty="0" smtClean="0">
                <a:solidFill>
                  <a:schemeClr val="tx2"/>
                </a:solidFill>
              </a:rPr>
              <a:t>Geosphere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1200" i="1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en-US" sz="2800" i="1" dirty="0" smtClean="0">
                <a:solidFill>
                  <a:schemeClr val="tx2"/>
                </a:solidFill>
              </a:rPr>
              <a:t>GSA Today</a:t>
            </a:r>
            <a:r>
              <a:rPr lang="en-US" altLang="en-US" sz="2800" dirty="0" smtClean="0">
                <a:solidFill>
                  <a:schemeClr val="tx2"/>
                </a:solidFill>
              </a:rPr>
              <a:t/>
            </a:r>
            <a:br>
              <a:rPr lang="en-US" altLang="en-US" sz="2800" dirty="0" smtClean="0">
                <a:solidFill>
                  <a:schemeClr val="tx2"/>
                </a:solidFill>
              </a:rPr>
            </a:br>
            <a:endParaRPr lang="en-US" altLang="en-US" sz="2800" i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800" i="1" dirty="0" smtClean="0">
              <a:solidFill>
                <a:schemeClr val="tx2"/>
              </a:soli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762000" y="5649913"/>
            <a:ext cx="77724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en-US" sz="2300" b="1" dirty="0" smtClean="0">
                <a:solidFill>
                  <a:srgbClr val="FFD72F"/>
                </a:solidFill>
                <a:latin typeface="+mj-lt"/>
              </a:rPr>
              <a:t>Student Members receive FREE online access</a:t>
            </a:r>
            <a:r>
              <a:rPr lang="en-US" altLang="en-US" sz="2300" b="1" dirty="0" smtClean="0">
                <a:solidFill>
                  <a:srgbClr val="FFD72F"/>
                </a:solidFill>
              </a:rPr>
              <a:t>.</a:t>
            </a: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6172200"/>
            <a:ext cx="16240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676400"/>
            <a:ext cx="3657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Print &amp; Online Journals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56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1296469"/>
            <a:ext cx="1558925" cy="205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083" y="1295400"/>
            <a:ext cx="156054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9657" y="3462338"/>
            <a:ext cx="155863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samuel\Downloads\GSA_logo1R_cmyk (2)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5588"/>
            <a:ext cx="3352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834063" y="5562600"/>
            <a:ext cx="3005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1489075" y="1752600"/>
            <a:ext cx="6477000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Plus </a:t>
            </a:r>
            <a:r>
              <a:rPr lang="en-US" altLang="en-US" sz="2000" dirty="0" smtClean="0"/>
              <a:t>member-only discounts 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800" dirty="0" smtClean="0">
              <a:solidFill>
                <a:schemeClr val="tx2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Special Papers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Memoirs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Reviews in Engineering Geology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Memorials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Maps &amp; Charts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/>
                </a:solidFill>
              </a:rPr>
              <a:t>and more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2800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www.gsapubs.org</a:t>
            </a:r>
            <a:endParaRPr lang="en-US" altLang="en-US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6172200"/>
            <a:ext cx="16240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11"/>
          <p:cNvSpPr>
            <a:spLocks noGrp="1" noChangeArrowheads="1"/>
          </p:cNvSpPr>
          <p:nvPr/>
        </p:nvSpPr>
        <p:spPr bwMode="auto">
          <a:xfrm>
            <a:off x="342900" y="384175"/>
            <a:ext cx="8343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822325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/>
              <a:t>SCIENTIFIC MEETINGS</a:t>
            </a:r>
          </a:p>
        </p:txBody>
      </p:sp>
      <p:sp>
        <p:nvSpPr>
          <p:cNvPr id="14" name="Rectangle 13"/>
          <p:cNvSpPr>
            <a:spLocks noGrp="1" noChangeArrowheads="1"/>
          </p:cNvSpPr>
          <p:nvPr/>
        </p:nvSpPr>
        <p:spPr bwMode="auto">
          <a:xfrm>
            <a:off x="685800" y="1511300"/>
            <a:ext cx="80010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Annual Meeting &amp; Exhibition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(fall)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Student Programs include: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Travel grants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Volunteer opportunities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(to offset registration cost)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Formal &amp; informal networking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Short Courses</a:t>
            </a:r>
            <a:endParaRPr lang="en-US" sz="2000" dirty="0">
              <a:solidFill>
                <a:schemeClr val="tx2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Student career and mentor programs and </a:t>
            </a:r>
            <a:r>
              <a:rPr lang="en-US" sz="2000" dirty="0">
                <a:solidFill>
                  <a:schemeClr val="tx2"/>
                </a:solidFill>
              </a:rPr>
              <a:t>social activities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altLang="en-US" sz="2400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</a:rPr>
              <a:t>Get your professional feet wet!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25605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286000"/>
            <a:ext cx="269977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jsamuel\Downloads\GSA_logo1R_cmyk (2)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5588"/>
            <a:ext cx="3352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5834063" y="5562600"/>
            <a:ext cx="3005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304800" y="1752600"/>
            <a:ext cx="5181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</a:rPr>
              <a:t>Plus</a:t>
            </a:r>
            <a:endParaRPr lang="en-US" altLang="en-US" sz="2800" dirty="0">
              <a:solidFill>
                <a:schemeClr val="tx2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Six Regional Section </a:t>
            </a:r>
            <a:r>
              <a:rPr lang="en-US" altLang="en-US" sz="2800" dirty="0" smtClean="0">
                <a:solidFill>
                  <a:schemeClr val="tx2"/>
                </a:solidFill>
              </a:rPr>
              <a:t>Meetings (spring)</a:t>
            </a:r>
          </a:p>
          <a:p>
            <a:pPr marL="457200" indent="-457200" eaLnBrk="1" hangingPunct="1">
              <a:buSzPct val="80000"/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2"/>
                </a:solidFill>
              </a:rPr>
              <a:t>Northeastern</a:t>
            </a:r>
          </a:p>
          <a:p>
            <a:pPr marL="457200" indent="-457200" eaLnBrk="1" hangingPunct="1">
              <a:spcBef>
                <a:spcPct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2"/>
                </a:solidFill>
              </a:rPr>
              <a:t>North </a:t>
            </a:r>
            <a:r>
              <a:rPr lang="en-US" altLang="en-US" sz="2800" dirty="0">
                <a:solidFill>
                  <a:schemeClr val="tx2"/>
                </a:solidFill>
              </a:rPr>
              <a:t>Central</a:t>
            </a:r>
          </a:p>
          <a:p>
            <a:pPr marL="457200" indent="-457200" eaLnBrk="1" hangingPunct="1">
              <a:spcBef>
                <a:spcPct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2"/>
                </a:solidFill>
              </a:rPr>
              <a:t>Southeastern</a:t>
            </a:r>
            <a:endParaRPr lang="en-US" altLang="en-US" sz="2800" dirty="0">
              <a:solidFill>
                <a:schemeClr val="tx2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2"/>
                </a:solidFill>
              </a:rPr>
              <a:t>South </a:t>
            </a:r>
            <a:r>
              <a:rPr lang="en-US" altLang="en-US" sz="2800" dirty="0">
                <a:solidFill>
                  <a:schemeClr val="tx2"/>
                </a:solidFill>
              </a:rPr>
              <a:t>Central</a:t>
            </a:r>
          </a:p>
          <a:p>
            <a:pPr marL="457200" indent="-457200" eaLnBrk="1" hangingPunct="1">
              <a:spcBef>
                <a:spcPct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2"/>
                </a:solidFill>
              </a:rPr>
              <a:t>Rocky </a:t>
            </a:r>
            <a:r>
              <a:rPr lang="en-US" altLang="en-US" sz="2800" dirty="0">
                <a:solidFill>
                  <a:schemeClr val="tx2"/>
                </a:solidFill>
              </a:rPr>
              <a:t>Mountain</a:t>
            </a:r>
          </a:p>
          <a:p>
            <a:pPr marL="457200" indent="-457200" eaLnBrk="1" hangingPunct="1">
              <a:spcBef>
                <a:spcPct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2"/>
                </a:solidFill>
              </a:rPr>
              <a:t>Cordilleran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8663" y="2057400"/>
            <a:ext cx="3008312" cy="3940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500"/>
              </a:spcAft>
              <a:defRPr/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Section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meetings are especially student-friendly and affordable </a:t>
            </a:r>
          </a:p>
          <a:p>
            <a:pPr>
              <a:spcAft>
                <a:spcPts val="1500"/>
              </a:spcAft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Present your research</a:t>
            </a:r>
          </a:p>
          <a:p>
            <a:pPr>
              <a:spcAft>
                <a:spcPts val="1500"/>
              </a:spcAft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Attend mentoring programs with government and private sector geoscientists</a:t>
            </a:r>
          </a:p>
          <a:p>
            <a:pPr>
              <a:spcAft>
                <a:spcPts val="1500"/>
              </a:spcAft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Career workshops</a:t>
            </a:r>
          </a:p>
          <a:p>
            <a:pPr>
              <a:spcAft>
                <a:spcPts val="1500"/>
              </a:spcAft>
              <a:defRPr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Field trips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947737"/>
            <a:ext cx="3027362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11"/>
          <p:cNvSpPr>
            <a:spLocks noGrp="1" noChangeArrowheads="1"/>
          </p:cNvSpPr>
          <p:nvPr/>
        </p:nvSpPr>
        <p:spPr bwMode="auto">
          <a:xfrm>
            <a:off x="304800" y="328613"/>
            <a:ext cx="5715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822325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 dirty="0">
                <a:solidFill>
                  <a:schemeClr val="tx2"/>
                </a:solidFill>
              </a:rPr>
              <a:t>GSA CAREER-BUILDING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 dirty="0">
                <a:solidFill>
                  <a:schemeClr val="tx2"/>
                </a:solidFill>
              </a:rPr>
              <a:t>PROGRAMS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/>
        </p:nvSpPr>
        <p:spPr bwMode="auto">
          <a:xfrm>
            <a:off x="762000" y="1574800"/>
            <a:ext cx="4038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609600" y="1468438"/>
            <a:ext cx="4800600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FFFFFF"/>
                </a:solidFill>
                <a:hlinkClick r:id="rId3"/>
              </a:rPr>
              <a:t>GeoCorps</a:t>
            </a:r>
            <a:r>
              <a:rPr lang="en-US" altLang="en-US" sz="2400" dirty="0">
                <a:solidFill>
                  <a:srgbClr val="FFFFFF"/>
                </a:solidFill>
                <a:hlinkClick r:id="rId3"/>
              </a:rPr>
              <a:t>™ America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2"/>
                </a:solidFill>
              </a:rPr>
              <a:t>Research </a:t>
            </a:r>
            <a:r>
              <a:rPr lang="en-US" altLang="en-US" sz="2400" dirty="0">
                <a:solidFill>
                  <a:schemeClr val="tx2"/>
                </a:solidFill>
              </a:rPr>
              <a:t>Grants 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Mentoring Programs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hlinkClick r:id="rId4"/>
              </a:rPr>
              <a:t>On To the Future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endParaRPr lang="en-US" altLang="en-US" sz="2400" dirty="0" smtClean="0">
              <a:solidFill>
                <a:schemeClr val="tx2"/>
              </a:solidFill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solidFill>
                  <a:schemeClr val="tx2"/>
                </a:solidFill>
              </a:rPr>
              <a:t>GeoCareers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Student Awards (Bighorn and Field Camp Scholarships)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Short Courses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chemeClr val="tx1"/>
                </a:solidFill>
              </a:rPr>
              <a:t>Best Paper / Best Poster / Student Map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solidFill>
                <a:schemeClr val="tx2"/>
              </a:solidFill>
            </a:endParaRPr>
          </a:p>
        </p:txBody>
      </p:sp>
      <p:pic>
        <p:nvPicPr>
          <p:cNvPr id="27654" name="Picture 62" descr="Iceland GeoV Group_crop small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3019425" cy="288131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6172200"/>
            <a:ext cx="16240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samuel\Downloads\GSA_logo1R_cmyk (2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5588"/>
            <a:ext cx="3352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905000"/>
            <a:ext cx="8534400" cy="36779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00" dirty="0">
                <a:latin typeface="+mj-lt"/>
              </a:rPr>
              <a:t>Take advantage of all that GSA has to offer.</a:t>
            </a:r>
          </a:p>
          <a:p>
            <a:pPr algn="ctr">
              <a:defRPr/>
            </a:pPr>
            <a:endParaRPr lang="en-US" sz="2000" dirty="0">
              <a:latin typeface="+mj-lt"/>
            </a:endParaRPr>
          </a:p>
          <a:p>
            <a:pPr algn="ctr">
              <a:defRPr/>
            </a:pPr>
            <a:endParaRPr lang="en-US" sz="2000" dirty="0">
              <a:latin typeface="+mj-lt"/>
            </a:endParaRPr>
          </a:p>
          <a:p>
            <a:pPr algn="ctr">
              <a:defRPr/>
            </a:pPr>
            <a:r>
              <a:rPr lang="en-US" sz="2800" b="1" dirty="0">
                <a:latin typeface="+mj-lt"/>
              </a:rPr>
              <a:t>Join in the 4</a:t>
            </a:r>
            <a:r>
              <a:rPr lang="en-US" sz="2800" b="1" baseline="30000" dirty="0">
                <a:latin typeface="+mj-lt"/>
              </a:rPr>
              <a:t>th</a:t>
            </a:r>
            <a:r>
              <a:rPr lang="en-US" sz="2800" b="1" dirty="0">
                <a:latin typeface="+mj-lt"/>
              </a:rPr>
              <a:t> Quarter</a:t>
            </a:r>
          </a:p>
          <a:p>
            <a:pPr algn="ctr">
              <a:defRPr/>
            </a:pPr>
            <a:r>
              <a:rPr lang="en-US" sz="2600" dirty="0">
                <a:latin typeface="+mj-lt"/>
              </a:rPr>
              <a:t>and get up to 15 months of membership </a:t>
            </a:r>
            <a:br>
              <a:rPr lang="en-US" sz="2600" dirty="0">
                <a:latin typeface="+mj-lt"/>
              </a:rPr>
            </a:br>
            <a:r>
              <a:rPr lang="en-US" sz="2600" dirty="0">
                <a:latin typeface="+mj-lt"/>
              </a:rPr>
              <a:t>for the price of 12.</a:t>
            </a:r>
            <a:endParaRPr lang="en-US" sz="900" dirty="0">
              <a:latin typeface="+mj-lt"/>
            </a:endParaRPr>
          </a:p>
          <a:p>
            <a:pPr algn="ctr">
              <a:defRPr/>
            </a:pPr>
            <a:r>
              <a:rPr lang="en-US" i="1" dirty="0">
                <a:latin typeface="+mj-lt"/>
              </a:rPr>
              <a:t>Membership is on a calendar year basis.</a:t>
            </a:r>
          </a:p>
          <a:p>
            <a:pPr algn="ctr">
              <a:defRPr/>
            </a:pPr>
            <a:endParaRPr lang="en-US" sz="1700" dirty="0">
              <a:latin typeface="+mj-lt"/>
            </a:endParaRPr>
          </a:p>
          <a:p>
            <a:pPr algn="ctr">
              <a:defRPr/>
            </a:pPr>
            <a:endParaRPr lang="en-US" sz="1700" dirty="0">
              <a:solidFill>
                <a:srgbClr val="FFFFCC"/>
              </a:solidFill>
              <a:latin typeface="+mj-lt"/>
            </a:endParaRPr>
          </a:p>
          <a:p>
            <a:pPr algn="ctr"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Student members enjoy a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five-year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transitional period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after graduation before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paying full professional dues.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invGray">
          <a:xfrm>
            <a:off x="1371600" y="1905000"/>
            <a:ext cx="6400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000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Questions?</a:t>
            </a:r>
            <a:r>
              <a:rPr lang="en-US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/>
            </a:r>
            <a:br>
              <a:rPr lang="en-US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</a:br>
            <a:r>
              <a:rPr lang="en-US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GSA Sales &amp; Service</a:t>
            </a:r>
            <a:br>
              <a:rPr lang="en-US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</a:br>
            <a:r>
              <a:rPr lang="en-US" kern="0" dirty="0" smtClean="0">
                <a:solidFill>
                  <a:srgbClr val="FFFFFF"/>
                </a:solidFill>
                <a:cs typeface="Times New Roman" panose="02020603050405020304" pitchFamily="18" charset="0"/>
                <a:hlinkClick r:id="rId2"/>
              </a:rPr>
              <a:t>gsaservice@geosociety.org</a:t>
            </a:r>
            <a:endParaRPr lang="en-US" kern="0" dirty="0" smtClean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/>
              <a:t>+1.888.443.4472 (toll free) or +1.303.357.1000, option 3</a:t>
            </a:r>
            <a:r>
              <a:rPr lang="en-US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/>
            </a:r>
            <a:br>
              <a:rPr lang="en-US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</a:br>
            <a:endParaRPr lang="en-US" kern="0" dirty="0" smtClean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Learn more at </a:t>
            </a:r>
            <a:r>
              <a:rPr lang="en-US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www.geosociety.org</a:t>
            </a:r>
          </a:p>
          <a:p>
            <a:pPr>
              <a:defRPr/>
            </a:pPr>
            <a:endParaRPr lang="en-US" kern="0" dirty="0" smtClean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Apply for Membership Online</a:t>
            </a:r>
            <a:r>
              <a:rPr lang="en-US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www.geosociety.org/members</a:t>
            </a:r>
            <a:r>
              <a:rPr lang="en-US" sz="3200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3200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en-US" sz="3200" kern="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29699" name="Picture 3" descr="C:\Users\jsamuel\Downloads\GSA_logo1R_cmyk (2)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5588"/>
            <a:ext cx="3352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3028950" y="228600"/>
            <a:ext cx="31575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  <p:pic>
        <p:nvPicPr>
          <p:cNvPr id="30723" name="Picture 9" descr="gsa logo1_cmyk_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2362200"/>
            <a:ext cx="6286500" cy="25590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samuel\Downloads\GSA_logo1R_cmyk (2)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5588"/>
            <a:ext cx="3352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834063" y="5562600"/>
            <a:ext cx="3005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i="1">
                <a:latin typeface="Times New Roman" pitchFamily="18" charset="0"/>
                <a:cs typeface="Times New Roman" pitchFamily="18" charset="0"/>
              </a:rPr>
            </a:br>
            <a:endParaRPr lang="en-US" altLang="en-US" sz="32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371600" y="2024063"/>
            <a:ext cx="6781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70000"/>
              </a:spcAft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2"/>
                </a:solidFill>
              </a:rPr>
              <a:t>GSA is a </a:t>
            </a:r>
            <a:r>
              <a:rPr lang="en-US" altLang="en-US" sz="3200" dirty="0" smtClean="0">
                <a:solidFill>
                  <a:schemeClr val="tx2"/>
                </a:solidFill>
              </a:rPr>
              <a:t>22,000-strong</a:t>
            </a:r>
            <a:r>
              <a:rPr lang="en-US" altLang="en-US" sz="3200" dirty="0">
                <a:solidFill>
                  <a:schemeClr val="tx2"/>
                </a:solidFill>
              </a:rPr>
              <a:t>, diverse </a:t>
            </a:r>
            <a:br>
              <a:rPr lang="en-US" altLang="en-US" sz="3200" dirty="0">
                <a:solidFill>
                  <a:schemeClr val="tx2"/>
                </a:solidFill>
              </a:rPr>
            </a:br>
            <a:r>
              <a:rPr lang="en-US" altLang="en-US" sz="3200" dirty="0">
                <a:solidFill>
                  <a:schemeClr val="tx2"/>
                </a:solidFill>
              </a:rPr>
              <a:t>community of member geoscientists from around the world—working </a:t>
            </a:r>
            <a:r>
              <a:rPr lang="en-US" altLang="en-US" sz="3200" dirty="0" smtClean="0">
                <a:solidFill>
                  <a:schemeClr val="tx2"/>
                </a:solidFill>
              </a:rPr>
              <a:t>in </a:t>
            </a:r>
            <a:r>
              <a:rPr lang="en-US" altLang="en-US" sz="3200" dirty="0" smtClean="0"/>
              <a:t>Education, Industry, &amp; </a:t>
            </a:r>
            <a:r>
              <a:rPr lang="en-US" altLang="en-US" sz="3200" dirty="0" smtClean="0"/>
              <a:t>Government.</a:t>
            </a: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samuel\Downloads\GSA_logo1R_cmyk (2)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5588"/>
            <a:ext cx="3352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834063" y="5562600"/>
            <a:ext cx="3005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457200" y="1752600"/>
            <a:ext cx="3921125" cy="491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800"/>
              </a:spcAft>
              <a:buFont typeface="Wingdings 2" pitchFamily="18" charset="2"/>
              <a:buNone/>
              <a:defRPr/>
            </a:pPr>
            <a:r>
              <a:rPr lang="en-US" sz="3300" b="1" dirty="0" smtClean="0">
                <a:solidFill>
                  <a:schemeClr val="tx2"/>
                </a:solidFill>
              </a:rPr>
              <a:t>GSA DIVISIONS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600" dirty="0"/>
              <a:t>Continental Scientific </a:t>
            </a:r>
            <a:r>
              <a:rPr lang="en-US" sz="1600" dirty="0" smtClean="0"/>
              <a:t>Drilling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600" dirty="0" smtClean="0"/>
              <a:t>Energy Geology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600" dirty="0"/>
              <a:t>Environmental &amp; Engineering </a:t>
            </a:r>
            <a:r>
              <a:rPr lang="en-US" sz="1600" dirty="0" smtClean="0"/>
              <a:t>Geology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600" dirty="0" err="1" smtClean="0"/>
              <a:t>Geoarchaeology</a:t>
            </a:r>
            <a:endParaRPr lang="en-US" sz="1600" dirty="0" smtClean="0"/>
          </a:p>
          <a:p>
            <a:pPr marL="285750" indent="-285750"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600" dirty="0" err="1"/>
              <a:t>Geobiology</a:t>
            </a:r>
            <a:r>
              <a:rPr lang="en-US" sz="1600" dirty="0"/>
              <a:t> &amp; </a:t>
            </a:r>
            <a:r>
              <a:rPr lang="en-US" sz="1600" dirty="0" err="1" smtClean="0"/>
              <a:t>Geomicrobiology</a:t>
            </a:r>
            <a:endParaRPr lang="en-US" sz="1600" dirty="0" smtClean="0"/>
          </a:p>
          <a:p>
            <a:pPr marL="285750" indent="-285750"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600" dirty="0" smtClean="0"/>
              <a:t>Geochronology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600" dirty="0" err="1"/>
              <a:t>Geoinformatics</a:t>
            </a:r>
            <a:r>
              <a:rPr lang="en-US" sz="1600" dirty="0"/>
              <a:t> &amp; Data </a:t>
            </a:r>
            <a:r>
              <a:rPr lang="en-US" sz="1600" dirty="0" smtClean="0"/>
              <a:t>Science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600" dirty="0"/>
              <a:t>Geology &amp; </a:t>
            </a:r>
            <a:r>
              <a:rPr lang="en-US" sz="1600" dirty="0" smtClean="0"/>
              <a:t>Health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600" dirty="0"/>
              <a:t>Geology &amp; </a:t>
            </a:r>
            <a:r>
              <a:rPr lang="en-US" sz="1600" dirty="0" smtClean="0"/>
              <a:t>Society</a:t>
            </a:r>
          </a:p>
          <a:p>
            <a:pPr marL="285750" indent="-285750" eaLnBrk="1" hangingPunct="1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600" dirty="0"/>
              <a:t>Geophysics and Geodynamics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  <a:buNone/>
              <a:defRPr/>
            </a:pPr>
            <a:endParaRPr lang="en-US" altLang="en-US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4572000" y="1957995"/>
            <a:ext cx="4343400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ts val="438"/>
              </a:spcBef>
              <a:spcAft>
                <a:spcPts val="800"/>
              </a:spcAft>
              <a:buClrTx/>
              <a:buSzTx/>
            </a:pPr>
            <a:r>
              <a:rPr lang="en-US" sz="1600" dirty="0" smtClean="0"/>
              <a:t>Geoscience Education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438"/>
              </a:spcBef>
              <a:spcAft>
                <a:spcPts val="800"/>
              </a:spcAft>
              <a:buClrTx/>
              <a:buSzTx/>
            </a:pPr>
            <a:r>
              <a:rPr lang="en-US" sz="1600" dirty="0"/>
              <a:t>History &amp; Philosophy of </a:t>
            </a:r>
            <a:r>
              <a:rPr lang="en-US" sz="1600" dirty="0" smtClean="0"/>
              <a:t>Geology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438"/>
              </a:spcBef>
              <a:spcAft>
                <a:spcPts val="800"/>
              </a:spcAft>
              <a:buClrTx/>
              <a:buSzTx/>
            </a:pPr>
            <a:r>
              <a:rPr lang="en-US" sz="1600" dirty="0" smtClean="0"/>
              <a:t>Hydrogeology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438"/>
              </a:spcBef>
              <a:spcAft>
                <a:spcPts val="800"/>
              </a:spcAft>
              <a:buClrTx/>
              <a:buSzTx/>
            </a:pPr>
            <a:r>
              <a:rPr lang="en-US" sz="1600" dirty="0" smtClean="0"/>
              <a:t>Karst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438"/>
              </a:spcBef>
              <a:spcAft>
                <a:spcPts val="800"/>
              </a:spcAft>
              <a:buClrTx/>
              <a:buSzTx/>
            </a:pPr>
            <a:r>
              <a:rPr lang="en-US" sz="1600" dirty="0" err="1" smtClean="0"/>
              <a:t>Limnogeology</a:t>
            </a:r>
            <a:endParaRPr lang="en-US" sz="1600" dirty="0" smtClean="0"/>
          </a:p>
          <a:p>
            <a:pPr marL="285750" indent="-285750" eaLnBrk="1" hangingPunct="1">
              <a:lnSpc>
                <a:spcPct val="90000"/>
              </a:lnSpc>
              <a:spcBef>
                <a:spcPts val="438"/>
              </a:spcBef>
              <a:spcAft>
                <a:spcPts val="800"/>
              </a:spcAft>
              <a:buClrTx/>
              <a:buSzTx/>
            </a:pPr>
            <a:r>
              <a:rPr lang="en-US" sz="1600" dirty="0"/>
              <a:t>Mineralogy, Geochemistry, Petrology, &amp; Volcanology (MGPV</a:t>
            </a:r>
            <a:r>
              <a:rPr lang="en-US" sz="1600" dirty="0" smtClean="0"/>
              <a:t>)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438"/>
              </a:spcBef>
              <a:spcAft>
                <a:spcPts val="800"/>
              </a:spcAft>
              <a:buClrTx/>
              <a:buSzTx/>
            </a:pPr>
            <a:r>
              <a:rPr lang="en-US" sz="1600" dirty="0"/>
              <a:t>Planetary </a:t>
            </a:r>
            <a:r>
              <a:rPr lang="en-US" sz="1600" dirty="0" smtClean="0"/>
              <a:t>Geology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438"/>
              </a:spcBef>
              <a:spcAft>
                <a:spcPts val="800"/>
              </a:spcAft>
              <a:buClrTx/>
              <a:buSzTx/>
            </a:pPr>
            <a:r>
              <a:rPr lang="en-US" sz="1600" dirty="0"/>
              <a:t>Quaternary Geology &amp; </a:t>
            </a:r>
            <a:r>
              <a:rPr lang="en-US" sz="1600" dirty="0" smtClean="0"/>
              <a:t>Geomorphology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438"/>
              </a:spcBef>
              <a:spcAft>
                <a:spcPts val="800"/>
              </a:spcAft>
              <a:buClrTx/>
              <a:buSzTx/>
            </a:pPr>
            <a:r>
              <a:rPr lang="en-US" sz="1600" dirty="0"/>
              <a:t>Sedimentary </a:t>
            </a:r>
            <a:r>
              <a:rPr lang="en-US" sz="1600" dirty="0" smtClean="0"/>
              <a:t>Geology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438"/>
              </a:spcBef>
              <a:spcAft>
                <a:spcPts val="800"/>
              </a:spcAft>
              <a:buClrTx/>
              <a:buSzTx/>
            </a:pPr>
            <a:r>
              <a:rPr lang="en-US" sz="1600" dirty="0"/>
              <a:t>Soils and Soil </a:t>
            </a:r>
            <a:r>
              <a:rPr lang="en-US" sz="1600" dirty="0" smtClean="0"/>
              <a:t>Processes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438"/>
              </a:spcBef>
              <a:spcAft>
                <a:spcPts val="800"/>
              </a:spcAft>
              <a:buClrTx/>
              <a:buSzTx/>
            </a:pPr>
            <a:r>
              <a:rPr lang="en-US" sz="1600" dirty="0"/>
              <a:t>Structural Geology &amp; Tectonics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14400" y="2209800"/>
            <a:ext cx="7543800" cy="321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2"/>
                </a:solidFill>
              </a:rPr>
              <a:t>GSA serves the profession through</a:t>
            </a:r>
          </a:p>
          <a:p>
            <a:pPr marL="457200" indent="-457200" eaLnBrk="1" hangingPunct="1">
              <a:spcBef>
                <a:spcPct val="0"/>
              </a:spcBef>
              <a:buClrTx/>
              <a:buSzPct val="80000"/>
            </a:pPr>
            <a:r>
              <a:rPr lang="en-US" altLang="en-US" sz="3200" dirty="0">
                <a:solidFill>
                  <a:schemeClr val="tx2"/>
                </a:solidFill>
              </a:rPr>
              <a:t> Publishing </a:t>
            </a:r>
          </a:p>
          <a:p>
            <a:pPr marL="457200" indent="-457200" eaLnBrk="1" hangingPunct="1">
              <a:spcBef>
                <a:spcPct val="0"/>
              </a:spcBef>
              <a:buClrTx/>
              <a:buSzPct val="80000"/>
            </a:pPr>
            <a:r>
              <a:rPr lang="en-US" altLang="en-US" sz="3200" dirty="0">
                <a:solidFill>
                  <a:schemeClr val="tx2"/>
                </a:solidFill>
              </a:rPr>
              <a:t> </a:t>
            </a:r>
            <a:r>
              <a:rPr lang="en-US" altLang="en-US" sz="3200" dirty="0" smtClean="0">
                <a:solidFill>
                  <a:schemeClr val="tx2"/>
                </a:solidFill>
              </a:rPr>
              <a:t>Scientific </a:t>
            </a:r>
            <a:r>
              <a:rPr lang="en-US" altLang="en-US" sz="3200" dirty="0">
                <a:solidFill>
                  <a:schemeClr val="tx2"/>
                </a:solidFill>
              </a:rPr>
              <a:t>Meetings</a:t>
            </a:r>
          </a:p>
          <a:p>
            <a:pPr marL="457200" indent="-457200" eaLnBrk="1" hangingPunct="1">
              <a:spcBef>
                <a:spcPct val="0"/>
              </a:spcBef>
              <a:buClrTx/>
              <a:buSzPct val="80000"/>
            </a:pPr>
            <a:r>
              <a:rPr lang="en-US" altLang="en-US" sz="3200" dirty="0">
                <a:solidFill>
                  <a:schemeClr val="tx2"/>
                </a:solidFill>
              </a:rPr>
              <a:t> </a:t>
            </a:r>
            <a:r>
              <a:rPr lang="en-US" altLang="en-US" sz="3200" dirty="0" smtClean="0">
                <a:solidFill>
                  <a:schemeClr val="tx2"/>
                </a:solidFill>
              </a:rPr>
              <a:t>Education </a:t>
            </a:r>
            <a:r>
              <a:rPr lang="en-US" altLang="en-US" sz="3200" dirty="0">
                <a:solidFill>
                  <a:schemeClr val="tx2"/>
                </a:solidFill>
              </a:rPr>
              <a:t>and Outreach</a:t>
            </a:r>
          </a:p>
          <a:p>
            <a:pPr marL="457200" indent="-457200" eaLnBrk="1" hangingPunct="1">
              <a:spcBef>
                <a:spcPct val="0"/>
              </a:spcBef>
              <a:buClrTx/>
              <a:buSzPct val="80000"/>
            </a:pPr>
            <a:r>
              <a:rPr lang="en-US" altLang="en-US" sz="3200" dirty="0">
                <a:solidFill>
                  <a:schemeClr val="tx2"/>
                </a:solidFill>
              </a:rPr>
              <a:t> </a:t>
            </a:r>
            <a:r>
              <a:rPr lang="en-US" altLang="en-US" sz="3200" dirty="0" smtClean="0">
                <a:solidFill>
                  <a:schemeClr val="tx2"/>
                </a:solidFill>
              </a:rPr>
              <a:t>Public </a:t>
            </a:r>
            <a:r>
              <a:rPr lang="en-US" altLang="en-US" sz="3200" dirty="0">
                <a:solidFill>
                  <a:schemeClr val="tx2"/>
                </a:solidFill>
              </a:rPr>
              <a:t>Policy and Government Affairs</a:t>
            </a:r>
          </a:p>
          <a:p>
            <a:pPr marL="457200" indent="-457200" eaLnBrk="1" hangingPunct="1">
              <a:spcBef>
                <a:spcPct val="0"/>
              </a:spcBef>
              <a:buClrTx/>
              <a:buSzPct val="80000"/>
            </a:pPr>
            <a:r>
              <a:rPr lang="en-US" altLang="en-US" sz="3200" dirty="0">
                <a:solidFill>
                  <a:schemeClr val="tx2"/>
                </a:solidFill>
              </a:rPr>
              <a:t> </a:t>
            </a:r>
            <a:r>
              <a:rPr lang="en-US" altLang="en-US" sz="3200" dirty="0" smtClean="0">
                <a:solidFill>
                  <a:schemeClr val="tx2"/>
                </a:solidFill>
              </a:rPr>
              <a:t>Awards </a:t>
            </a:r>
            <a:r>
              <a:rPr lang="en-US" altLang="en-US" sz="3200" dirty="0">
                <a:solidFill>
                  <a:schemeClr val="tx2"/>
                </a:solidFill>
              </a:rPr>
              <a:t>and </a:t>
            </a:r>
            <a:r>
              <a:rPr lang="en-US" altLang="en-US" sz="3200" dirty="0" smtClean="0">
                <a:solidFill>
                  <a:schemeClr val="tx2"/>
                </a:solidFill>
              </a:rPr>
              <a:t>Recognition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pic>
        <p:nvPicPr>
          <p:cNvPr id="16387" name="Picture 2" descr="C:\Users\jsamuel\Downloads\GSA_logo1R_cmyk (2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5588"/>
            <a:ext cx="3352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samuel\Downloads\GSA_logo1R_cmyk (2)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5588"/>
            <a:ext cx="3352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834063" y="5562600"/>
            <a:ext cx="3005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447800" y="2286000"/>
            <a:ext cx="64770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7000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FFFF"/>
                </a:solidFill>
              </a:rPr>
              <a:t>GSA’s Vision</a:t>
            </a:r>
          </a:p>
          <a:p>
            <a:pPr algn="ctr" eaLnBrk="1" hangingPunct="1">
              <a:spcBef>
                <a:spcPct val="0"/>
              </a:spcBef>
              <a:spcAft>
                <a:spcPct val="70000"/>
              </a:spcAft>
              <a:buClrTx/>
              <a:buSzTx/>
              <a:buFontTx/>
              <a:buNone/>
            </a:pPr>
            <a:r>
              <a:rPr lang="en-US" altLang="en-US" sz="3200" dirty="0"/>
              <a:t>To be the premier geological society supporting the global community in scientific discovery, communication, and application of geoscience knowledge.</a:t>
            </a:r>
            <a:endParaRPr lang="en-US" alt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samuel\Downloads\GSA_logo1R_cmyk (2)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5588"/>
            <a:ext cx="3352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834063" y="5562600"/>
            <a:ext cx="3005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447800" y="2362200"/>
            <a:ext cx="64770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7000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FFFF"/>
                </a:solidFill>
              </a:rPr>
              <a:t>GSA’s Mission</a:t>
            </a:r>
          </a:p>
          <a:p>
            <a:pPr algn="ctr" eaLnBrk="1" hangingPunct="1">
              <a:spcBef>
                <a:spcPct val="0"/>
              </a:spcBef>
              <a:spcAft>
                <a:spcPct val="70000"/>
              </a:spcAft>
              <a:buClrTx/>
              <a:buSzTx/>
              <a:buFontTx/>
              <a:buNone/>
            </a:pPr>
            <a:r>
              <a:rPr lang="en-US" altLang="en-US" sz="3200" dirty="0"/>
              <a:t>To advance geoscience research and discovery, service to society, stewardship of Earth, and the geosciences profession.</a:t>
            </a:r>
            <a:endParaRPr lang="en-US" alt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samuel\Downloads\GSA_logo1R_cmyk (2)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5588"/>
            <a:ext cx="3352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5834063" y="5562600"/>
            <a:ext cx="3005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1295400" y="2835275"/>
            <a:ext cx="6705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70000"/>
              </a:spcAft>
              <a:buClrTx/>
              <a:buSzTx/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GSA is leading the way to the</a:t>
            </a:r>
            <a:br>
              <a:rPr lang="en-US" altLang="en-US" sz="3200">
                <a:solidFill>
                  <a:srgbClr val="FFFFFF"/>
                </a:solidFill>
              </a:rPr>
            </a:br>
            <a:r>
              <a:rPr lang="en-US" altLang="en-US" sz="6000">
                <a:solidFill>
                  <a:srgbClr val="FFFFFF"/>
                </a:solidFill>
              </a:rPr>
              <a:t>FUTURE</a:t>
            </a:r>
            <a:endParaRPr lang="en-US" alt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822325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b="1">
              <a:solidFill>
                <a:schemeClr val="accent1"/>
              </a:solidFill>
            </a:endParaRP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822325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en-US" sz="2400" dirty="0" smtClean="0">
                <a:solidFill>
                  <a:schemeClr val="tx2"/>
                </a:solidFill>
              </a:rPr>
              <a:t>The world depends on the geosciences for expertise in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FFFF"/>
                </a:solidFill>
              </a:rPr>
              <a:t>Energy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FFFF"/>
                </a:solidFill>
              </a:rPr>
              <a:t>Water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FFFF"/>
                </a:solidFill>
              </a:rPr>
              <a:t>Mineral Resources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FFFF"/>
                </a:solidFill>
              </a:rPr>
              <a:t>Waste Disposal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FFFF"/>
                </a:solidFill>
              </a:rPr>
              <a:t>Natural Hazards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FFFFFF"/>
                </a:solidFill>
              </a:rPr>
              <a:t>and more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20485" name="Picture 13" descr="Landsat image of the Amazon River">
            <a:hlinkClick r:id="rId2" tooltip="Landsat image of the Amazon Rive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657600" cy="3594100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6172200"/>
            <a:ext cx="16240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samuel\Downloads\GSA_logo1R_cmyk (2)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5588"/>
            <a:ext cx="33528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834063" y="5562600"/>
            <a:ext cx="3005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i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524000" y="2516188"/>
            <a:ext cx="64770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4221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 2" pitchFamily="18" charset="2"/>
              <a:buNone/>
            </a:pPr>
            <a:r>
              <a:rPr lang="en-US" altLang="en-US" sz="3200">
                <a:solidFill>
                  <a:schemeClr val="tx2"/>
                </a:solidFill>
              </a:rPr>
              <a:t>The future can be bright—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 2" pitchFamily="18" charset="2"/>
              <a:buNone/>
            </a:pPr>
            <a:r>
              <a:rPr lang="en-US" altLang="en-US" sz="3200">
                <a:solidFill>
                  <a:schemeClr val="tx2"/>
                </a:solidFill>
              </a:rPr>
              <a:t>but society requires another generation of dedicated scientists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">
      <a:dk1>
        <a:srgbClr val="FFFFFF"/>
      </a:dk1>
      <a:lt1>
        <a:srgbClr val="210042"/>
      </a:lt1>
      <a:dk2>
        <a:srgbClr val="FFFFFF"/>
      </a:dk2>
      <a:lt2>
        <a:srgbClr val="C5D1D7"/>
      </a:lt2>
      <a:accent1>
        <a:srgbClr val="FFFFFF"/>
      </a:accent1>
      <a:accent2>
        <a:srgbClr val="CCB400"/>
      </a:accent2>
      <a:accent3>
        <a:srgbClr val="004221"/>
      </a:accent3>
      <a:accent4>
        <a:srgbClr val="8C7B70"/>
      </a:accent4>
      <a:accent5>
        <a:srgbClr val="FFFFFF"/>
      </a:accent5>
      <a:accent6>
        <a:srgbClr val="D19049"/>
      </a:accent6>
      <a:hlink>
        <a:srgbClr val="FFFFFF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429</Words>
  <Application>Microsoft Office PowerPoint</Application>
  <PresentationFormat>On-screen Show (4:3)</PresentationFormat>
  <Paragraphs>150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Samuel</dc:creator>
  <cp:lastModifiedBy>Emily Levine</cp:lastModifiedBy>
  <cp:revision>406</cp:revision>
  <dcterms:created xsi:type="dcterms:W3CDTF">2014-05-06T18:59:54Z</dcterms:created>
  <dcterms:modified xsi:type="dcterms:W3CDTF">2019-10-07T16:01:15Z</dcterms:modified>
</cp:coreProperties>
</file>